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70" r:id="rId6"/>
    <p:sldId id="285" r:id="rId7"/>
    <p:sldId id="286" r:id="rId8"/>
    <p:sldId id="287" r:id="rId9"/>
    <p:sldId id="271" r:id="rId10"/>
    <p:sldId id="272" r:id="rId11"/>
    <p:sldId id="267" r:id="rId12"/>
    <p:sldId id="268" r:id="rId13"/>
    <p:sldId id="260" r:id="rId14"/>
    <p:sldId id="284" r:id="rId15"/>
    <p:sldId id="273" r:id="rId16"/>
    <p:sldId id="275" r:id="rId17"/>
    <p:sldId id="276" r:id="rId18"/>
    <p:sldId id="277" r:id="rId19"/>
    <p:sldId id="278" r:id="rId20"/>
    <p:sldId id="261" r:id="rId21"/>
    <p:sldId id="282" r:id="rId22"/>
    <p:sldId id="279" r:id="rId23"/>
    <p:sldId id="280" r:id="rId24"/>
    <p:sldId id="281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182C6F-C52C-1F4A-9BDC-69B4E00E883C}" v="1" dt="2018-10-20T03:28:14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6"/>
    <p:restoredTop sz="94638"/>
  </p:normalViewPr>
  <p:slideViewPr>
    <p:cSldViewPr snapToGrid="0" snapToObjects="1">
      <p:cViewPr varScale="1">
        <p:scale>
          <a:sx n="119" d="100"/>
          <a:sy n="119" d="100"/>
        </p:scale>
        <p:origin x="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85978-B8C1-BC4B-904C-AA43A1D2E03C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2938C-A233-6E41-9495-8344C79CC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9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62000"/>
            <a:ext cx="6772275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33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62000"/>
            <a:ext cx="6772275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85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778F-EEC5-0548-9886-CBFBEAB0B9EB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90EC-B161-BF4C-861F-5E9A6053F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2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778F-EEC5-0548-9886-CBFBEAB0B9EB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90EC-B161-BF4C-861F-5E9A6053F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7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778F-EEC5-0548-9886-CBFBEAB0B9EB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90EC-B161-BF4C-861F-5E9A6053F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1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778F-EEC5-0548-9886-CBFBEAB0B9EB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90EC-B161-BF4C-861F-5E9A6053F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68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778F-EEC5-0548-9886-CBFBEAB0B9EB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90EC-B161-BF4C-861F-5E9A6053F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0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778F-EEC5-0548-9886-CBFBEAB0B9EB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90EC-B161-BF4C-861F-5E9A6053F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02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778F-EEC5-0548-9886-CBFBEAB0B9EB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90EC-B161-BF4C-861F-5E9A6053F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6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778F-EEC5-0548-9886-CBFBEAB0B9EB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90EC-B161-BF4C-861F-5E9A6053F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4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778F-EEC5-0548-9886-CBFBEAB0B9EB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90EC-B161-BF4C-861F-5E9A6053F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91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778F-EEC5-0548-9886-CBFBEAB0B9EB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90EC-B161-BF4C-861F-5E9A6053F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4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778F-EEC5-0548-9886-CBFBEAB0B9EB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90EC-B161-BF4C-861F-5E9A6053F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2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E778F-EEC5-0548-9886-CBFBEAB0B9EB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F90EC-B161-BF4C-861F-5E9A6053F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5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urobs.com/" TargetMode="External"/><Relationship Id="rId2" Type="http://schemas.openxmlformats.org/officeDocument/2006/relationships/hyperlink" Target="http://www.matworks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ython.org/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www.gnu.org/software/octave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eurobs.com/" TargetMode="External"/><Relationship Id="rId5" Type="http://schemas.openxmlformats.org/officeDocument/2006/relationships/hyperlink" Target="http://www.matworks.com/" TargetMode="External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aradigmexperiments.com/" TargetMode="External"/><Relationship Id="rId2" Type="http://schemas.openxmlformats.org/officeDocument/2006/relationships/hyperlink" Target="https://pstnet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sdoc.cogsci.nl/" TargetMode="External"/><Relationship Id="rId7" Type="http://schemas.openxmlformats.org/officeDocument/2006/relationships/image" Target="../media/image17.tiff"/><Relationship Id="rId2" Type="http://schemas.openxmlformats.org/officeDocument/2006/relationships/hyperlink" Target="http://psy.ck.sissa.it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aradigmexperiments.com/" TargetMode="External"/><Relationship Id="rId5" Type="http://schemas.openxmlformats.org/officeDocument/2006/relationships/hyperlink" Target="https://pstnet.com/" TargetMode="External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aspberrypi.org/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hyperlink" Target="http://www.psychopy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iscourse.psychopy.org/" TargetMode="External"/><Relationship Id="rId5" Type="http://schemas.openxmlformats.org/officeDocument/2006/relationships/image" Target="../media/image20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1159424" y="244045"/>
            <a:ext cx="98731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b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WORKSHOP</a:t>
            </a:r>
          </a:p>
          <a:p>
            <a:pPr algn="ctr"/>
            <a:r>
              <a:rPr lang="pt-BR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Elaboração de Experimentos no </a:t>
            </a:r>
            <a:r>
              <a:rPr lang="pt-BR" sz="44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PsychoPy</a:t>
            </a:r>
            <a:endParaRPr lang="pt-BR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7" name="Connecteur droit 7"/>
          <p:cNvCxnSpPr/>
          <p:nvPr/>
        </p:nvCxnSpPr>
        <p:spPr>
          <a:xfrm>
            <a:off x="0" y="2046514"/>
            <a:ext cx="12192000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4"/>
          <a:stretch/>
        </p:blipFill>
        <p:spPr>
          <a:xfrm>
            <a:off x="96155" y="5008251"/>
            <a:ext cx="2126538" cy="1677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74" y="5483518"/>
            <a:ext cx="3559583" cy="1101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425424" y="2312037"/>
            <a:ext cx="8094764" cy="2850144"/>
            <a:chOff x="247132" y="3990618"/>
            <a:chExt cx="7196405" cy="2690567"/>
          </a:xfrm>
        </p:grpSpPr>
        <p:pic>
          <p:nvPicPr>
            <p:cNvPr id="13" name="Shape 2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247132" y="3990618"/>
              <a:ext cx="7164269" cy="269056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693185" y="3990618"/>
              <a:ext cx="1750352" cy="613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3707063" y="2312037"/>
            <a:ext cx="4531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 Rounded MT Bold" charset="0"/>
                <a:ea typeface="Arial Rounded MT Bold" charset="0"/>
                <a:cs typeface="Arial Rounded MT Bold" charset="0"/>
              </a:rPr>
              <a:t>Thiago Oliveira da Motta Sampaio (UNICAMP)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EDC931-490A-2148-B03D-7F873C5B8F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99" t="6689" r="7804" b="7339"/>
          <a:stretch/>
        </p:blipFill>
        <p:spPr>
          <a:xfrm>
            <a:off x="8592855" y="2665980"/>
            <a:ext cx="3236551" cy="33087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47D73D-BC76-8C49-BCE1-4B05F306B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817" y="5384160"/>
            <a:ext cx="2406001" cy="13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55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4" y="872013"/>
            <a:ext cx="10075271" cy="51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22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 idx="4294967295"/>
          </p:nvPr>
        </p:nvSpPr>
        <p:spPr>
          <a:xfrm>
            <a:off x="5197463" y="242552"/>
            <a:ext cx="5218424" cy="738494"/>
          </a:xfrm>
          <a:prstGeom prst="rect">
            <a:avLst/>
          </a:prstGeom>
        </p:spPr>
        <p:txBody>
          <a:bodyPr vert="horz" lIns="34290" tIns="34290" rIns="34290" bIns="34290" rtlCol="0" anchor="ctr" anchorCtr="0">
            <a:noAutofit/>
          </a:bodyPr>
          <a:lstStyle/>
          <a:p>
            <a:pPr algn="r">
              <a:lnSpc>
                <a:spcPct val="119921"/>
              </a:lnSpc>
              <a:spcBef>
                <a:spcPts val="0"/>
              </a:spcBef>
            </a:pP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Arquitetura</a:t>
            </a:r>
            <a:endParaRPr lang="en-US"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Shape 8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43255" y="4305599"/>
            <a:ext cx="5943600" cy="895342"/>
          </a:xfrm>
          <a:prstGeom prst="rect">
            <a:avLst/>
          </a:prstGeom>
        </p:spPr>
      </p:pic>
      <p:sp>
        <p:nvSpPr>
          <p:cNvPr id="22" name="Shape 88"/>
          <p:cNvSpPr txBox="1"/>
          <p:nvPr/>
        </p:nvSpPr>
        <p:spPr>
          <a:xfrm>
            <a:off x="952785" y="4365945"/>
            <a:ext cx="5793098" cy="825818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19791"/>
              </a:lnSpc>
            </a:pPr>
            <a:r>
              <a:rPr lang="en-US" sz="2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Python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(language)</a:t>
            </a:r>
          </a:p>
        </p:txBody>
      </p:sp>
      <p:pic>
        <p:nvPicPr>
          <p:cNvPr id="23" name="Shape 8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624297" y="2533950"/>
            <a:ext cx="4381493" cy="1514475"/>
          </a:xfrm>
          <a:prstGeom prst="rect">
            <a:avLst/>
          </a:prstGeom>
        </p:spPr>
      </p:pic>
      <p:sp>
        <p:nvSpPr>
          <p:cNvPr id="24" name="Shape 90"/>
          <p:cNvSpPr txBox="1"/>
          <p:nvPr/>
        </p:nvSpPr>
        <p:spPr>
          <a:xfrm>
            <a:off x="1725908" y="2591122"/>
            <a:ext cx="4246874" cy="1449698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algn="ctr">
              <a:lnSpc>
                <a:spcPct val="119791"/>
              </a:lnSpc>
            </a:pPr>
            <a:r>
              <a:rPr lang="en-US" sz="2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PsychoPy Library</a:t>
            </a:r>
          </a:p>
        </p:txBody>
      </p:sp>
      <p:sp>
        <p:nvSpPr>
          <p:cNvPr id="25" name="Shape 91"/>
          <p:cNvSpPr txBox="1"/>
          <p:nvPr/>
        </p:nvSpPr>
        <p:spPr>
          <a:xfrm>
            <a:off x="1944967" y="3268980"/>
            <a:ext cx="1060762" cy="590849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20138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stimuli</a:t>
            </a:r>
          </a:p>
        </p:txBody>
      </p:sp>
      <p:sp>
        <p:nvSpPr>
          <p:cNvPr id="26" name="Shape 92"/>
          <p:cNvSpPr txBox="1"/>
          <p:nvPr/>
        </p:nvSpPr>
        <p:spPr>
          <a:xfrm>
            <a:off x="3319763" y="3268980"/>
            <a:ext cx="1059164" cy="590849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20138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timing</a:t>
            </a:r>
          </a:p>
        </p:txBody>
      </p:sp>
      <p:sp>
        <p:nvSpPr>
          <p:cNvPr id="27" name="Shape 93"/>
          <p:cNvSpPr txBox="1"/>
          <p:nvPr/>
        </p:nvSpPr>
        <p:spPr>
          <a:xfrm>
            <a:off x="4692937" y="3268979"/>
            <a:ext cx="1060762" cy="700031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20138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trial controls</a:t>
            </a:r>
          </a:p>
        </p:txBody>
      </p:sp>
      <p:pic>
        <p:nvPicPr>
          <p:cNvPr id="28" name="Shape 9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624297" y="1410008"/>
            <a:ext cx="4381493" cy="4705334"/>
          </a:xfrm>
          <a:prstGeom prst="rect">
            <a:avLst/>
          </a:prstGeom>
        </p:spPr>
      </p:pic>
      <p:sp>
        <p:nvSpPr>
          <p:cNvPr id="29" name="Shape 95"/>
          <p:cNvSpPr txBox="1"/>
          <p:nvPr/>
        </p:nvSpPr>
        <p:spPr>
          <a:xfrm>
            <a:off x="1944967" y="5515290"/>
            <a:ext cx="1060762" cy="589275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20138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OpenGL</a:t>
            </a:r>
          </a:p>
        </p:txBody>
      </p:sp>
      <p:sp>
        <p:nvSpPr>
          <p:cNvPr id="30" name="Shape 96"/>
          <p:cNvSpPr txBox="1"/>
          <p:nvPr/>
        </p:nvSpPr>
        <p:spPr>
          <a:xfrm>
            <a:off x="3318164" y="5515290"/>
            <a:ext cx="1060762" cy="589275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20138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maths</a:t>
            </a:r>
          </a:p>
        </p:txBody>
      </p:sp>
      <p:sp>
        <p:nvSpPr>
          <p:cNvPr id="31" name="Shape 97"/>
          <p:cNvSpPr txBox="1"/>
          <p:nvPr/>
        </p:nvSpPr>
        <p:spPr>
          <a:xfrm>
            <a:off x="4691362" y="5419037"/>
            <a:ext cx="1062338" cy="700031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20138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 interface</a:t>
            </a:r>
          </a:p>
        </p:txBody>
      </p:sp>
      <p:sp>
        <p:nvSpPr>
          <p:cNvPr id="32" name="Shape 98"/>
          <p:cNvSpPr txBox="1"/>
          <p:nvPr/>
        </p:nvSpPr>
        <p:spPr>
          <a:xfrm>
            <a:off x="1725908" y="1473502"/>
            <a:ext cx="4246874" cy="792472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19791"/>
              </a:lnSpc>
            </a:pPr>
            <a:r>
              <a:rPr lang="en-US" sz="2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PsychoPy</a:t>
            </a:r>
            <a:r>
              <a:rPr lang="en-US" sz="2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Coder</a:t>
            </a:r>
          </a:p>
        </p:txBody>
      </p:sp>
      <p:sp>
        <p:nvSpPr>
          <p:cNvPr id="36" name="Shape 65"/>
          <p:cNvSpPr txBox="1"/>
          <p:nvPr/>
        </p:nvSpPr>
        <p:spPr>
          <a:xfrm>
            <a:off x="8001211" y="4411254"/>
            <a:ext cx="2907420" cy="431729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algn="ctr">
              <a:lnSpc>
                <a:spcPct val="120312"/>
              </a:lnSpc>
            </a:pP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Interface de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Programação</a:t>
            </a:r>
            <a:endParaRPr lang="en-US" sz="15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66"/>
          <p:cNvSpPr txBox="1"/>
          <p:nvPr/>
        </p:nvSpPr>
        <p:spPr>
          <a:xfrm>
            <a:off x="8414161" y="5652607"/>
            <a:ext cx="2081519" cy="314639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algn="ctr">
              <a:lnSpc>
                <a:spcPct val="120312"/>
              </a:lnSpc>
            </a:pP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Low-level libraries</a:t>
            </a:r>
          </a:p>
        </p:txBody>
      </p:sp>
      <p:sp>
        <p:nvSpPr>
          <p:cNvPr id="38" name="Shape 69"/>
          <p:cNvSpPr txBox="1"/>
          <p:nvPr/>
        </p:nvSpPr>
        <p:spPr>
          <a:xfrm>
            <a:off x="7630086" y="1589388"/>
            <a:ext cx="4016481" cy="676586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algn="ctr">
              <a:lnSpc>
                <a:spcPct val="120312"/>
              </a:lnSpc>
            </a:pP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cara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aplicação</a:t>
            </a:r>
            <a:endParaRPr lang="en-US" sz="15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120312"/>
              </a:lnSpc>
            </a:pP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não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apenas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um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conjunto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funções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39" name="Shape 75"/>
          <p:cNvSpPr txBox="1"/>
          <p:nvPr/>
        </p:nvSpPr>
        <p:spPr>
          <a:xfrm>
            <a:off x="8483680" y="2905913"/>
            <a:ext cx="2083118" cy="713081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algn="ctr">
              <a:lnSpc>
                <a:spcPct val="120312"/>
              </a:lnSpc>
            </a:pP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Semelhante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uma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toolbox para Matlab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7656" y="6383318"/>
            <a:ext cx="260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</a:t>
            </a:r>
            <a:r>
              <a:rPr lang="en-US"/>
              <a:t>from John Peirce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>
            <a:off x="6106510" y="2438400"/>
            <a:ext cx="409904" cy="16100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7302" y="3077787"/>
            <a:ext cx="91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Toolbox</a:t>
            </a:r>
          </a:p>
        </p:txBody>
      </p:sp>
    </p:spTree>
    <p:extLst>
      <p:ext uri="{BB962C8B-B14F-4D97-AF65-F5344CB8AC3E}">
        <p14:creationId xmlns:p14="http://schemas.microsoft.com/office/powerpoint/2010/main" val="75194902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43255" y="4305599"/>
            <a:ext cx="5943600" cy="895342"/>
          </a:xfrm>
          <a:prstGeom prst="rect">
            <a:avLst/>
          </a:prstGeom>
        </p:spPr>
      </p:pic>
      <p:sp>
        <p:nvSpPr>
          <p:cNvPr id="88" name="Shape 88"/>
          <p:cNvSpPr txBox="1"/>
          <p:nvPr/>
        </p:nvSpPr>
        <p:spPr>
          <a:xfrm>
            <a:off x="952785" y="4365945"/>
            <a:ext cx="5793098" cy="825818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19791"/>
              </a:lnSpc>
            </a:pPr>
            <a:r>
              <a:rPr lang="en-US" sz="2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Python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(language)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624297" y="2533950"/>
            <a:ext cx="4381493" cy="1514475"/>
          </a:xfrm>
          <a:prstGeom prst="rect">
            <a:avLst/>
          </a:prstGeom>
        </p:spPr>
      </p:pic>
      <p:sp>
        <p:nvSpPr>
          <p:cNvPr id="90" name="Shape 90"/>
          <p:cNvSpPr txBox="1"/>
          <p:nvPr/>
        </p:nvSpPr>
        <p:spPr>
          <a:xfrm>
            <a:off x="1725908" y="2591122"/>
            <a:ext cx="4246874" cy="1449698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algn="ctr">
              <a:lnSpc>
                <a:spcPct val="119791"/>
              </a:lnSpc>
            </a:pPr>
            <a:r>
              <a:rPr lang="en-US" sz="2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PsychoPy Library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1944967" y="3268980"/>
            <a:ext cx="1060762" cy="590849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20138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stimuli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3319763" y="3268980"/>
            <a:ext cx="1059164" cy="590849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20138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timing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4692937" y="3268979"/>
            <a:ext cx="1060762" cy="700031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20138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trial controls</a:t>
            </a:r>
          </a:p>
        </p:txBody>
      </p:sp>
      <p:pic>
        <p:nvPicPr>
          <p:cNvPr id="94" name="Shape 9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624297" y="1410008"/>
            <a:ext cx="4381493" cy="4705334"/>
          </a:xfrm>
          <a:prstGeom prst="rect">
            <a:avLst/>
          </a:prstGeom>
        </p:spPr>
      </p:pic>
      <p:sp>
        <p:nvSpPr>
          <p:cNvPr id="95" name="Shape 95"/>
          <p:cNvSpPr txBox="1"/>
          <p:nvPr/>
        </p:nvSpPr>
        <p:spPr>
          <a:xfrm>
            <a:off x="1944967" y="5515290"/>
            <a:ext cx="1060762" cy="589275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20138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OpenGL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3318164" y="5515290"/>
            <a:ext cx="1060762" cy="589275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20138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maths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4691362" y="5419037"/>
            <a:ext cx="1062338" cy="700031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20138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 interface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1725908" y="1473502"/>
            <a:ext cx="4246874" cy="792472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19791"/>
              </a:lnSpc>
            </a:pPr>
            <a:r>
              <a:rPr lang="en-US" sz="2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PsychoPy Coder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986255" y="733725"/>
            <a:ext cx="4391009" cy="857250"/>
          </a:xfrm>
          <a:prstGeom prst="rect">
            <a:avLst/>
          </a:prstGeom>
        </p:spPr>
      </p:pic>
      <p:sp>
        <p:nvSpPr>
          <p:cNvPr id="100" name="Shape 100"/>
          <p:cNvSpPr txBox="1"/>
          <p:nvPr/>
        </p:nvSpPr>
        <p:spPr>
          <a:xfrm>
            <a:off x="2094210" y="794069"/>
            <a:ext cx="4246874" cy="792472"/>
          </a:xfrm>
          <a:prstGeom prst="rect">
            <a:avLst/>
          </a:prstGeom>
        </p:spPr>
        <p:txBody>
          <a:bodyPr lIns="34290" tIns="34290" rIns="34290" bIns="34290" anchor="ctr" anchorCtr="0">
            <a:noAutofit/>
          </a:bodyPr>
          <a:lstStyle/>
          <a:p>
            <a:pPr algn="ctr">
              <a:lnSpc>
                <a:spcPct val="119791"/>
              </a:lnSpc>
            </a:pPr>
            <a:r>
              <a:rPr lang="en-US" sz="2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PsychoPy Builder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7278446" y="942526"/>
            <a:ext cx="4404142" cy="562275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algn="ctr">
              <a:lnSpc>
                <a:spcPct val="120312"/>
              </a:lnSpc>
            </a:pP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facilitar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uso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não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programadores</a:t>
            </a:r>
            <a:endParaRPr lang="en-US" sz="15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58"/>
          <p:cNvSpPr txBox="1">
            <a:spLocks/>
          </p:cNvSpPr>
          <p:nvPr/>
        </p:nvSpPr>
        <p:spPr>
          <a:xfrm>
            <a:off x="5197463" y="243106"/>
            <a:ext cx="5218424" cy="738494"/>
          </a:xfrm>
          <a:prstGeom prst="rect">
            <a:avLst/>
          </a:prstGeom>
        </p:spPr>
        <p:txBody>
          <a:bodyPr vert="horz" lIns="34290" tIns="34290" rIns="3429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9921"/>
              </a:lnSpc>
              <a:spcBef>
                <a:spcPts val="0"/>
              </a:spcBef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Arquitetura</a:t>
            </a:r>
            <a:endParaRPr lang="en-US"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65"/>
          <p:cNvSpPr txBox="1"/>
          <p:nvPr/>
        </p:nvSpPr>
        <p:spPr>
          <a:xfrm>
            <a:off x="8001211" y="4411254"/>
            <a:ext cx="2907420" cy="431729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algn="ctr">
              <a:lnSpc>
                <a:spcPct val="120312"/>
              </a:lnSpc>
            </a:pP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Interface de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Programação</a:t>
            </a:r>
            <a:endParaRPr lang="en-US" sz="15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66"/>
          <p:cNvSpPr txBox="1"/>
          <p:nvPr/>
        </p:nvSpPr>
        <p:spPr>
          <a:xfrm>
            <a:off x="8414161" y="5652607"/>
            <a:ext cx="2081519" cy="314639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algn="ctr">
              <a:lnSpc>
                <a:spcPct val="120312"/>
              </a:lnSpc>
            </a:pP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Low-level libraries</a:t>
            </a:r>
          </a:p>
        </p:txBody>
      </p:sp>
      <p:sp>
        <p:nvSpPr>
          <p:cNvPr id="31" name="Shape 69"/>
          <p:cNvSpPr txBox="1"/>
          <p:nvPr/>
        </p:nvSpPr>
        <p:spPr>
          <a:xfrm>
            <a:off x="7630086" y="1589388"/>
            <a:ext cx="4016481" cy="676586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algn="ctr">
              <a:lnSpc>
                <a:spcPct val="120312"/>
              </a:lnSpc>
            </a:pP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cara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aplicação</a:t>
            </a:r>
            <a:endParaRPr lang="en-US" sz="15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120312"/>
              </a:lnSpc>
            </a:pP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não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apenas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um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conjunto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funções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32" name="Shape 75"/>
          <p:cNvSpPr txBox="1"/>
          <p:nvPr/>
        </p:nvSpPr>
        <p:spPr>
          <a:xfrm>
            <a:off x="8483680" y="2905913"/>
            <a:ext cx="2083118" cy="713081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algn="ctr">
              <a:lnSpc>
                <a:spcPct val="120312"/>
              </a:lnSpc>
            </a:pP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Semelhante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5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uma</a:t>
            </a:r>
            <a:r>
              <a:rPr lang="en-US" sz="15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toolbox para Matlab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7656" y="6383318"/>
            <a:ext cx="260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</a:t>
            </a:r>
            <a:r>
              <a:rPr lang="en-US"/>
              <a:t>from John Peirce</a:t>
            </a:r>
            <a:endParaRPr lang="en-US" dirty="0"/>
          </a:p>
        </p:txBody>
      </p:sp>
      <p:sp>
        <p:nvSpPr>
          <p:cNvPr id="24" name="Right Brace 23"/>
          <p:cNvSpPr/>
          <p:nvPr/>
        </p:nvSpPr>
        <p:spPr>
          <a:xfrm>
            <a:off x="6106510" y="2438400"/>
            <a:ext cx="409904" cy="16100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677302" y="3077787"/>
            <a:ext cx="91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Toolbox</a:t>
            </a:r>
          </a:p>
        </p:txBody>
      </p:sp>
    </p:spTree>
    <p:extLst>
      <p:ext uri="{BB962C8B-B14F-4D97-AF65-F5344CB8AC3E}">
        <p14:creationId xmlns:p14="http://schemas.microsoft.com/office/powerpoint/2010/main" val="190529361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4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95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8527F6-DB17-8843-91D8-D3ECC8A84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7" r="25047"/>
          <a:stretch/>
        </p:blipFill>
        <p:spPr>
          <a:xfrm>
            <a:off x="740228" y="181259"/>
            <a:ext cx="4746171" cy="6468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20259-579C-8449-B98A-AE9AC794BE73}"/>
              </a:ext>
            </a:extLst>
          </p:cNvPr>
          <p:cNvSpPr txBox="1"/>
          <p:nvPr/>
        </p:nvSpPr>
        <p:spPr>
          <a:xfrm>
            <a:off x="4267200" y="6280631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www.periodicos.letras.ufmg.br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</a:t>
            </a:r>
            <a:r>
              <a:rPr lang="en-US" dirty="0" err="1"/>
              <a:t>relin</a:t>
            </a:r>
            <a:r>
              <a:rPr lang="en-US" dirty="0"/>
              <a:t>/article/view/11283/pdf_1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4F1538-6D70-4B4A-9A96-B044BD570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857" y="425807"/>
            <a:ext cx="6750278" cy="52792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3D37A2-8792-994D-91D2-C5E3028F4C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9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4409" y="326298"/>
            <a:ext cx="67031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/>
              <a:t>PROCESSAMENTO </a:t>
            </a:r>
            <a:br>
              <a:rPr lang="en-US" sz="6600" b="1" dirty="0"/>
            </a:br>
            <a:r>
              <a:rPr lang="en-US" sz="6600" b="1" dirty="0"/>
              <a:t>DE PALAVRAS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3015166"/>
            <a:ext cx="6477000" cy="3683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36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7559" y="969835"/>
            <a:ext cx="2589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/>
              <a:t>PALAVRAS??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/>
        </p:blipFill>
        <p:spPr>
          <a:xfrm>
            <a:off x="0" y="3502251"/>
            <a:ext cx="5990021" cy="3355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11872" y="439873"/>
            <a:ext cx="189109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AMIGO</a:t>
            </a:r>
          </a:p>
          <a:p>
            <a:pPr algn="ctr"/>
            <a:r>
              <a:rPr lang="en-US" sz="2800" b="1" dirty="0"/>
              <a:t>CACHORRO</a:t>
            </a:r>
          </a:p>
          <a:p>
            <a:pPr algn="ctr"/>
            <a:r>
              <a:rPr lang="en-US" sz="2800" b="1" dirty="0"/>
              <a:t>PATATO</a:t>
            </a:r>
          </a:p>
          <a:p>
            <a:pPr algn="ctr"/>
            <a:r>
              <a:rPr lang="en-US" sz="2800" b="1" dirty="0"/>
              <a:t>RECADO</a:t>
            </a:r>
          </a:p>
          <a:p>
            <a:pPr algn="ctr"/>
            <a:r>
              <a:rPr lang="en-US" sz="2800" b="1" dirty="0"/>
              <a:t>CALARO</a:t>
            </a:r>
          </a:p>
          <a:p>
            <a:pPr algn="ctr"/>
            <a:r>
              <a:rPr lang="en-US" sz="2800" b="1" dirty="0"/>
              <a:t>PIEKNA</a:t>
            </a:r>
          </a:p>
          <a:p>
            <a:pPr algn="ctr"/>
            <a:r>
              <a:rPr lang="en-US" sz="2800" b="1" dirty="0"/>
              <a:t>ADSTRITO</a:t>
            </a:r>
          </a:p>
          <a:p>
            <a:pPr algn="ctr"/>
            <a:r>
              <a:rPr lang="en-US" sz="2800" b="1" dirty="0"/>
              <a:t>MACHICO</a:t>
            </a:r>
          </a:p>
          <a:p>
            <a:pPr algn="ctr"/>
            <a:r>
              <a:rPr lang="en-US" sz="2800" b="1" dirty="0"/>
              <a:t>CAGURO</a:t>
            </a:r>
          </a:p>
          <a:p>
            <a:pPr algn="ctr"/>
            <a:r>
              <a:rPr lang="en-US" sz="2800" b="1" dirty="0"/>
              <a:t>CHISTOSO</a:t>
            </a:r>
          </a:p>
          <a:p>
            <a:pPr algn="ctr"/>
            <a:r>
              <a:rPr lang="en-US" sz="2800" b="1" dirty="0"/>
              <a:t>EXÓRDIO</a:t>
            </a:r>
          </a:p>
          <a:p>
            <a:pPr algn="ctr"/>
            <a:r>
              <a:rPr lang="en-US" sz="2800" b="1" dirty="0"/>
              <a:t>MUTARO</a:t>
            </a:r>
          </a:p>
          <a:p>
            <a:pPr algn="ctr"/>
            <a:r>
              <a:rPr lang="en-US" sz="2800" b="1" dirty="0"/>
              <a:t>PELVIS</a:t>
            </a:r>
          </a:p>
          <a:p>
            <a:pPr algn="ctr"/>
            <a:r>
              <a:rPr lang="en-US" sz="2800" b="1" dirty="0"/>
              <a:t>VLCEK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7948" y="1083584"/>
            <a:ext cx="53589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/>
              <a:t>ADSTRITO– sinônimo de unido, ligado e apertado;</a:t>
            </a:r>
          </a:p>
          <a:p>
            <a:r>
              <a:rPr lang="pt-PT" sz="2000" dirty="0"/>
              <a:t>CHISTOSO – sinônimo de brincalhão, engraçado</a:t>
            </a:r>
          </a:p>
          <a:p>
            <a:r>
              <a:rPr lang="pt-PT" sz="2000" dirty="0"/>
              <a:t>e divertido;</a:t>
            </a:r>
          </a:p>
          <a:p>
            <a:r>
              <a:rPr lang="pt-PT" sz="2000" dirty="0"/>
              <a:t>EXÓRDIO– sinônimo de prólogo e preâmbulo.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1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9352" y="189186"/>
            <a:ext cx="7397218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belicoso – sinônimo de agressivo, guerreiro e armífero</a:t>
            </a:r>
          </a:p>
          <a:p>
            <a:r>
              <a:rPr lang="pt-PT" sz="2000" b="1" dirty="0"/>
              <a:t>cominar – sinônimo de ameaçar (com um castigo)</a:t>
            </a:r>
          </a:p>
          <a:p>
            <a:r>
              <a:rPr lang="pt-PT" sz="2000" b="1" dirty="0"/>
              <a:t>corolário – sinônimo de resultado, conclusão e consequência</a:t>
            </a:r>
          </a:p>
          <a:p>
            <a:r>
              <a:rPr lang="pt-PT" sz="2000" b="1" dirty="0"/>
              <a:t>dissentir – sinônimo de discordar e discrepar</a:t>
            </a:r>
          </a:p>
          <a:p>
            <a:r>
              <a:rPr lang="pt-PT" sz="2000" b="1" dirty="0"/>
              <a:t>eflúvio – sinônimo de perfume e aroma</a:t>
            </a:r>
          </a:p>
          <a:p>
            <a:r>
              <a:rPr lang="pt-PT" sz="2000" b="1" dirty="0"/>
              <a:t>elucubrações – sinônimo de </a:t>
            </a:r>
            <a:r>
              <a:rPr lang="pt-PT" sz="2000" b="1" dirty="0" err="1"/>
              <a:t>conjectura</a:t>
            </a:r>
            <a:r>
              <a:rPr lang="pt-PT" sz="2000" b="1" dirty="0"/>
              <a:t>, consideração e especulação</a:t>
            </a:r>
          </a:p>
          <a:p>
            <a:r>
              <a:rPr lang="pt-PT" sz="2000" b="1" dirty="0"/>
              <a:t>empedernido – sinônimo de petrificado, duro e inflexível</a:t>
            </a:r>
          </a:p>
          <a:p>
            <a:r>
              <a:rPr lang="pt-PT" sz="2000" b="1" dirty="0"/>
              <a:t>engodar – sinônimo de enganar e iludir</a:t>
            </a:r>
          </a:p>
          <a:p>
            <a:r>
              <a:rPr lang="pt-PT" sz="2000" b="1" dirty="0"/>
              <a:t>homizio – sinônimo de esconderijo e valhacouto</a:t>
            </a:r>
          </a:p>
          <a:p>
            <a:r>
              <a:rPr lang="pt-PT" sz="2000" b="1" dirty="0"/>
              <a:t>ígneo – sinônimo de ardente e inflamado</a:t>
            </a:r>
          </a:p>
          <a:p>
            <a:r>
              <a:rPr lang="pt-PT" sz="2000" b="1" dirty="0"/>
              <a:t>influição – sinônimo de influência e influxo</a:t>
            </a:r>
          </a:p>
          <a:p>
            <a:r>
              <a:rPr lang="pt-PT" sz="2000" b="1" dirty="0"/>
              <a:t>jaez – sinônimo de espécie, tipo e qualidade</a:t>
            </a:r>
          </a:p>
          <a:p>
            <a:r>
              <a:rPr lang="pt-PT" sz="2000" b="1" dirty="0"/>
              <a:t>lauto – sinônimo de abundante e suntuoso</a:t>
            </a:r>
          </a:p>
          <a:p>
            <a:r>
              <a:rPr lang="pt-PT" sz="2000" b="1" dirty="0"/>
              <a:t>loquaz – sinônimo de tagarela e falador</a:t>
            </a:r>
          </a:p>
          <a:p>
            <a:r>
              <a:rPr lang="pt-PT" sz="2000" b="1" dirty="0"/>
              <a:t>mediatário – sinônimo de mediador</a:t>
            </a:r>
          </a:p>
          <a:p>
            <a:r>
              <a:rPr lang="pt-PT" sz="2000" b="1" dirty="0"/>
              <a:t>opróbrio – sinônimo de vergonha, ofensa e insulto</a:t>
            </a:r>
          </a:p>
          <a:p>
            <a:r>
              <a:rPr lang="pt-PT" sz="2000" b="1" dirty="0"/>
              <a:t>oscular – sinônimo de beijar</a:t>
            </a:r>
          </a:p>
          <a:p>
            <a:r>
              <a:rPr lang="pt-PT" sz="2000" b="1" dirty="0"/>
              <a:t>pecúlio – sinônimo de dinheiro, economia e patrimônio</a:t>
            </a:r>
          </a:p>
          <a:p>
            <a:r>
              <a:rPr lang="pt-PT" sz="2000" b="1" dirty="0"/>
              <a:t>perdulário – sinônimo de esbanjador e gastador</a:t>
            </a:r>
          </a:p>
          <a:p>
            <a:r>
              <a:rPr lang="pt-PT" sz="2000" b="1" dirty="0"/>
              <a:t>pernóstico – sinônimo de pretensioso, esnobe e afetado</a:t>
            </a:r>
          </a:p>
          <a:p>
            <a:r>
              <a:rPr lang="pt-PT" sz="2000" b="1" dirty="0"/>
              <a:t>plaga – sinônimo de região e país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43037" y="3242125"/>
            <a:ext cx="3909848" cy="3416320"/>
          </a:xfrm>
          <a:prstGeom prst="rect">
            <a:avLst/>
          </a:prstGeom>
          <a:noFill/>
          <a:ln w="730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002060"/>
                </a:solidFill>
              </a:rPr>
              <a:t>PALAVRAS: existem na língua</a:t>
            </a:r>
          </a:p>
          <a:p>
            <a:endParaRPr lang="pt-PT" sz="2400" b="1" dirty="0">
              <a:solidFill>
                <a:srgbClr val="002060"/>
              </a:solidFill>
            </a:endParaRPr>
          </a:p>
          <a:p>
            <a:r>
              <a:rPr lang="pt-PT" sz="2400" b="1" dirty="0">
                <a:solidFill>
                  <a:srgbClr val="002060"/>
                </a:solidFill>
              </a:rPr>
              <a:t>NÃO PALAVRAS: Sequência de letras que não existem como palavra na língua.</a:t>
            </a:r>
          </a:p>
          <a:p>
            <a:endParaRPr lang="pt-PT" sz="2400" b="1" dirty="0">
              <a:solidFill>
                <a:srgbClr val="002060"/>
              </a:solidFill>
            </a:endParaRPr>
          </a:p>
          <a:p>
            <a:r>
              <a:rPr lang="pt-PT" sz="2400" b="1" dirty="0">
                <a:solidFill>
                  <a:srgbClr val="002060"/>
                </a:solidFill>
              </a:rPr>
              <a:t>PSEUDO PALAVRAS: não palavras que parecem palavras da língua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/>
        </p:blipFill>
        <p:spPr>
          <a:xfrm>
            <a:off x="0" y="3502251"/>
            <a:ext cx="5990021" cy="3355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559" y="1864780"/>
            <a:ext cx="2589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/>
              <a:t>PALAVRAS??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11872" y="439873"/>
            <a:ext cx="189109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AMIGO</a:t>
            </a:r>
          </a:p>
          <a:p>
            <a:pPr algn="ctr"/>
            <a:r>
              <a:rPr lang="en-US" sz="2800" b="1" dirty="0"/>
              <a:t>CACHORRO</a:t>
            </a:r>
          </a:p>
          <a:p>
            <a:pPr algn="ctr"/>
            <a:r>
              <a:rPr lang="en-US" sz="2800" b="1" dirty="0"/>
              <a:t>PATATO</a:t>
            </a:r>
          </a:p>
          <a:p>
            <a:pPr algn="ctr"/>
            <a:r>
              <a:rPr lang="en-US" sz="2800" b="1" dirty="0"/>
              <a:t>RECADO</a:t>
            </a:r>
          </a:p>
          <a:p>
            <a:pPr algn="ctr"/>
            <a:r>
              <a:rPr lang="en-US" sz="2800" b="1" dirty="0"/>
              <a:t>CALARO</a:t>
            </a:r>
          </a:p>
          <a:p>
            <a:pPr algn="ctr"/>
            <a:r>
              <a:rPr lang="en-US" sz="2800" b="1" dirty="0"/>
              <a:t>PIEKNA</a:t>
            </a:r>
          </a:p>
          <a:p>
            <a:pPr algn="ctr"/>
            <a:r>
              <a:rPr lang="en-US" sz="2800" b="1" dirty="0"/>
              <a:t>ADSTRITO</a:t>
            </a:r>
          </a:p>
          <a:p>
            <a:pPr algn="ctr"/>
            <a:r>
              <a:rPr lang="en-US" sz="2800" b="1" dirty="0"/>
              <a:t>MACHICO</a:t>
            </a:r>
          </a:p>
          <a:p>
            <a:pPr algn="ctr"/>
            <a:r>
              <a:rPr lang="en-US" sz="2800" b="1" dirty="0"/>
              <a:t>CAGURO</a:t>
            </a:r>
          </a:p>
          <a:p>
            <a:pPr algn="ctr"/>
            <a:r>
              <a:rPr lang="en-US" sz="2800" b="1" dirty="0"/>
              <a:t>CHISTOSO</a:t>
            </a:r>
          </a:p>
          <a:p>
            <a:pPr algn="ctr"/>
            <a:r>
              <a:rPr lang="en-US" sz="2800" b="1" dirty="0"/>
              <a:t>EXÓRDIO</a:t>
            </a:r>
          </a:p>
          <a:p>
            <a:pPr algn="ctr"/>
            <a:r>
              <a:rPr lang="en-US" sz="2800" b="1" dirty="0"/>
              <a:t>MUTARO</a:t>
            </a:r>
          </a:p>
          <a:p>
            <a:pPr algn="ctr"/>
            <a:r>
              <a:rPr lang="en-US" sz="2800" b="1" dirty="0"/>
              <a:t>PELVIS</a:t>
            </a:r>
          </a:p>
          <a:p>
            <a:pPr algn="ctr"/>
            <a:r>
              <a:rPr lang="en-US" sz="2800" b="1" dirty="0"/>
              <a:t>VLCEK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7948" y="1978529"/>
            <a:ext cx="53589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/>
              <a:t>ADSTRITO– sinônimo de unido, ligado e apertado;</a:t>
            </a:r>
          </a:p>
          <a:p>
            <a:r>
              <a:rPr lang="pt-PT" sz="2000" dirty="0"/>
              <a:t>CHISTOSO – sinônimo de brincalhão, engraçado</a:t>
            </a:r>
          </a:p>
          <a:p>
            <a:r>
              <a:rPr lang="pt-PT" sz="2000" dirty="0"/>
              <a:t>e divertido;</a:t>
            </a:r>
          </a:p>
          <a:p>
            <a:r>
              <a:rPr lang="pt-PT" sz="2000" dirty="0"/>
              <a:t>EXÓRDIO– sinônimo de prólogo e preâmbulo.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5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11872" y="439873"/>
            <a:ext cx="189109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AMIGO</a:t>
            </a:r>
          </a:p>
          <a:p>
            <a:pPr algn="ctr"/>
            <a:r>
              <a:rPr lang="en-US" sz="2800" b="1" dirty="0"/>
              <a:t>CACHORRO</a:t>
            </a:r>
          </a:p>
          <a:p>
            <a:pPr algn="ctr"/>
            <a:r>
              <a:rPr lang="en-US" sz="2800" b="1" dirty="0"/>
              <a:t>PATATO</a:t>
            </a:r>
          </a:p>
          <a:p>
            <a:pPr algn="ctr"/>
            <a:r>
              <a:rPr lang="en-US" sz="2800" b="1" dirty="0"/>
              <a:t>RECADO</a:t>
            </a:r>
          </a:p>
          <a:p>
            <a:pPr algn="ctr"/>
            <a:r>
              <a:rPr lang="en-US" sz="2800" b="1" dirty="0"/>
              <a:t>CALARO</a:t>
            </a:r>
          </a:p>
          <a:p>
            <a:pPr algn="ctr"/>
            <a:r>
              <a:rPr lang="en-US" sz="2800" b="1" dirty="0"/>
              <a:t>PIEKNA</a:t>
            </a:r>
          </a:p>
          <a:p>
            <a:pPr algn="ctr"/>
            <a:r>
              <a:rPr lang="en-US" sz="2800" b="1" dirty="0"/>
              <a:t>ADSTRITO</a:t>
            </a:r>
          </a:p>
          <a:p>
            <a:pPr algn="ctr"/>
            <a:r>
              <a:rPr lang="en-US" sz="2800" b="1" dirty="0"/>
              <a:t>MACHICO</a:t>
            </a:r>
          </a:p>
          <a:p>
            <a:pPr algn="ctr"/>
            <a:r>
              <a:rPr lang="en-US" sz="2800" b="1" dirty="0"/>
              <a:t>CAGURO</a:t>
            </a:r>
          </a:p>
          <a:p>
            <a:pPr algn="ctr"/>
            <a:r>
              <a:rPr lang="en-US" sz="2800" b="1" dirty="0"/>
              <a:t>CHISTOSO</a:t>
            </a:r>
          </a:p>
          <a:p>
            <a:pPr algn="ctr"/>
            <a:r>
              <a:rPr lang="en-US" sz="2800" b="1" dirty="0"/>
              <a:t>EXÓRDIO</a:t>
            </a:r>
          </a:p>
          <a:p>
            <a:pPr algn="ctr"/>
            <a:r>
              <a:rPr lang="en-US" sz="2800" b="1" dirty="0"/>
              <a:t>MUTARO</a:t>
            </a:r>
          </a:p>
          <a:p>
            <a:pPr algn="ctr"/>
            <a:r>
              <a:rPr lang="en-US" sz="2800" b="1" dirty="0"/>
              <a:t>PELVIS</a:t>
            </a:r>
          </a:p>
          <a:p>
            <a:pPr algn="ctr"/>
            <a:r>
              <a:rPr lang="en-US" sz="2800" b="1" dirty="0"/>
              <a:t>VLCEK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6540" y="752844"/>
            <a:ext cx="6421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Tarefas</a:t>
            </a:r>
            <a:r>
              <a:rPr lang="en-US" sz="2400" b="1" dirty="0">
                <a:solidFill>
                  <a:srgbClr val="C00000"/>
                </a:solidFill>
              </a:rPr>
              <a:t> de </a:t>
            </a:r>
            <a:r>
              <a:rPr lang="en-US" sz="2400" b="1" dirty="0" err="1">
                <a:solidFill>
                  <a:srgbClr val="C00000"/>
                </a:solidFill>
              </a:rPr>
              <a:t>Decisão</a:t>
            </a:r>
            <a:r>
              <a:rPr lang="en-US" sz="2400" b="1" dirty="0">
                <a:solidFill>
                  <a:srgbClr val="C00000"/>
                </a:solidFill>
              </a:rPr>
              <a:t> Lexical:</a:t>
            </a:r>
          </a:p>
          <a:p>
            <a:r>
              <a:rPr lang="or-IN" sz="2400" b="1" dirty="0"/>
              <a:t>O participante deve dizer se a sequência de letras é uma palavra ou não.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/>
        </p:blipFill>
        <p:spPr>
          <a:xfrm>
            <a:off x="0" y="3502251"/>
            <a:ext cx="5990021" cy="33557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47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4" y="872013"/>
            <a:ext cx="10075271" cy="51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26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43432" y="582673"/>
            <a:ext cx="47051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Arial Rounded MT Bold" charset="0"/>
                <a:ea typeface="Arial Rounded MT Bold" charset="0"/>
                <a:cs typeface="Arial Rounded MT Bold" charset="0"/>
              </a:rPr>
              <a:t>“</a:t>
            </a:r>
            <a:r>
              <a:rPr lang="en-US" sz="4800" b="1" dirty="0" err="1">
                <a:latin typeface="Arial Rounded MT Bold" charset="0"/>
                <a:ea typeface="Arial Rounded MT Bold" charset="0"/>
                <a:cs typeface="Arial Rounded MT Bold" charset="0"/>
              </a:rPr>
              <a:t>Achatamento</a:t>
            </a:r>
            <a:r>
              <a:rPr lang="en-US" sz="4800" b="1" dirty="0">
                <a:latin typeface="Arial Rounded MT Bold" charset="0"/>
                <a:ea typeface="Arial Rounded MT Bold" charset="0"/>
                <a:cs typeface="Arial Rounded MT Bold" charset="0"/>
              </a:rPr>
              <a:t>”</a:t>
            </a:r>
          </a:p>
          <a:p>
            <a:pPr algn="ctr"/>
            <a:r>
              <a:rPr lang="en-US" sz="4800" b="1" dirty="0">
                <a:latin typeface="Arial Rounded MT Bold" charset="0"/>
                <a:ea typeface="Arial Rounded MT Bold" charset="0"/>
                <a:cs typeface="Arial Rounded MT Bold" charset="0"/>
              </a:rPr>
              <a:t>de </a:t>
            </a:r>
            <a:r>
              <a:rPr lang="en-US" sz="4800" b="1" dirty="0" err="1">
                <a:latin typeface="Arial Rounded MT Bold" charset="0"/>
                <a:ea typeface="Arial Rounded MT Bold" charset="0"/>
                <a:cs typeface="Arial Rounded MT Bold" charset="0"/>
              </a:rPr>
              <a:t>valores</a:t>
            </a:r>
            <a:endParaRPr lang="en-US" sz="4800" b="1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538" y="4056994"/>
            <a:ext cx="11140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Valores</a:t>
            </a:r>
            <a:r>
              <a:rPr lang="en-US" dirty="0"/>
              <a:t> </a:t>
            </a:r>
            <a:r>
              <a:rPr lang="en-US" dirty="0" err="1"/>
              <a:t>incrementais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posições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tela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[</a:t>
            </a:r>
            <a:r>
              <a:rPr lang="en-US" b="1" dirty="0" err="1">
                <a:solidFill>
                  <a:srgbClr val="C00000"/>
                </a:solidFill>
              </a:rPr>
              <a:t>x,y</a:t>
            </a:r>
            <a:r>
              <a:rPr lang="en-US" b="1" dirty="0">
                <a:solidFill>
                  <a:srgbClr val="C00000"/>
                </a:solidFill>
              </a:rPr>
              <a:t>]</a:t>
            </a:r>
            <a:r>
              <a:rPr lang="en-US" dirty="0"/>
              <a:t> cores no </a:t>
            </a:r>
            <a:r>
              <a:rPr lang="en-US" dirty="0" err="1"/>
              <a:t>sistema</a:t>
            </a:r>
            <a:r>
              <a:rPr lang="en-US" dirty="0"/>
              <a:t> RGB que </a:t>
            </a:r>
            <a:r>
              <a:rPr lang="en-US" dirty="0" err="1"/>
              <a:t>variam</a:t>
            </a:r>
            <a:r>
              <a:rPr lang="en-US" dirty="0"/>
              <a:t> de </a:t>
            </a:r>
            <a:r>
              <a:rPr lang="en-US" b="1" dirty="0">
                <a:solidFill>
                  <a:srgbClr val="C00000"/>
                </a:solidFill>
              </a:rPr>
              <a:t>[0,0,0 = </a:t>
            </a:r>
            <a:r>
              <a:rPr lang="en-US" b="1" dirty="0" err="1">
                <a:solidFill>
                  <a:srgbClr val="C00000"/>
                </a:solidFill>
              </a:rPr>
              <a:t>preto</a:t>
            </a:r>
            <a:r>
              <a:rPr lang="en-US" b="1" dirty="0">
                <a:solidFill>
                  <a:srgbClr val="C00000"/>
                </a:solidFill>
              </a:rPr>
              <a:t>]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[256,256,256 = </a:t>
            </a:r>
            <a:r>
              <a:rPr lang="en-US" b="1" dirty="0" err="1">
                <a:solidFill>
                  <a:srgbClr val="C00000"/>
                </a:solidFill>
              </a:rPr>
              <a:t>branco</a:t>
            </a:r>
            <a:r>
              <a:rPr lang="en-US" b="1" dirty="0">
                <a:solidFill>
                  <a:srgbClr val="C00000"/>
                </a:solidFill>
              </a:rPr>
              <a:t>]</a:t>
            </a:r>
            <a:r>
              <a:rPr lang="en-US" dirty="0"/>
              <a:t>, </a:t>
            </a:r>
            <a:r>
              <a:rPr lang="en-US" dirty="0" err="1"/>
              <a:t>são</a:t>
            </a:r>
            <a:r>
              <a:rPr lang="en-US" dirty="0"/>
              <a:t> “</a:t>
            </a:r>
            <a:r>
              <a:rPr lang="en-US" dirty="0" err="1"/>
              <a:t>achatados</a:t>
            </a:r>
            <a:r>
              <a:rPr lang="en-US" dirty="0"/>
              <a:t>” no </a:t>
            </a:r>
            <a:r>
              <a:rPr lang="en-US" dirty="0" err="1"/>
              <a:t>PsychoPy</a:t>
            </a:r>
            <a:r>
              <a:rPr lang="en-US" dirty="0"/>
              <a:t> para </a:t>
            </a:r>
            <a:r>
              <a:rPr lang="en-US" dirty="0" err="1"/>
              <a:t>caberem</a:t>
            </a:r>
            <a:r>
              <a:rPr lang="en-US" dirty="0"/>
              <a:t> entre </a:t>
            </a:r>
            <a:r>
              <a:rPr lang="en-US" b="1" dirty="0">
                <a:solidFill>
                  <a:schemeClr val="tx2"/>
                </a:solidFill>
              </a:rPr>
              <a:t>[-1,-1,-1 - </a:t>
            </a:r>
            <a:r>
              <a:rPr lang="en-US" b="1" dirty="0" err="1">
                <a:solidFill>
                  <a:schemeClr val="tx2"/>
                </a:solidFill>
              </a:rPr>
              <a:t>preto</a:t>
            </a:r>
            <a:r>
              <a:rPr lang="en-US" b="1" dirty="0">
                <a:solidFill>
                  <a:schemeClr val="tx2"/>
                </a:solidFill>
              </a:rPr>
              <a:t>]</a:t>
            </a:r>
            <a:r>
              <a:rPr lang="en-US" dirty="0"/>
              <a:t> e </a:t>
            </a:r>
            <a:r>
              <a:rPr lang="en-US" b="1" dirty="0">
                <a:solidFill>
                  <a:schemeClr val="tx2"/>
                </a:solidFill>
              </a:rPr>
              <a:t>[1,1,1 - </a:t>
            </a:r>
            <a:r>
              <a:rPr lang="en-US" b="1" dirty="0" err="1">
                <a:solidFill>
                  <a:schemeClr val="tx2"/>
                </a:solidFill>
              </a:rPr>
              <a:t>branco</a:t>
            </a:r>
            <a:r>
              <a:rPr lang="en-US" b="1" dirty="0">
                <a:solidFill>
                  <a:schemeClr val="tx2"/>
                </a:solidFill>
              </a:rPr>
              <a:t>]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8762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11152" y="740228"/>
            <a:ext cx="5210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 Rounded MT Bold" charset="0"/>
                <a:ea typeface="Arial Rounded MT Bold" charset="0"/>
                <a:cs typeface="Arial Rounded MT Bold" charset="0"/>
              </a:rPr>
              <a:t>EFEITO STROOP</a:t>
            </a:r>
          </a:p>
        </p:txBody>
      </p:sp>
    </p:spTree>
    <p:extLst>
      <p:ext uri="{BB962C8B-B14F-4D97-AF65-F5344CB8AC3E}">
        <p14:creationId xmlns:p14="http://schemas.microsoft.com/office/powerpoint/2010/main" val="709111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43" y="2460172"/>
            <a:ext cx="9597100" cy="33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11152" y="740228"/>
            <a:ext cx="5210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 Rounded MT Bold" charset="0"/>
                <a:ea typeface="Arial Rounded MT Bold" charset="0"/>
                <a:cs typeface="Arial Rounded MT Bold" charset="0"/>
              </a:rPr>
              <a:t>EFEITO STROOP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37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914" y="685574"/>
            <a:ext cx="55626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17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E:\untitled folder 2\animal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56" y="296220"/>
            <a:ext cx="7434943" cy="622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3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33" y="282684"/>
            <a:ext cx="7551158" cy="62926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76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t="2227" b="-1"/>
          <a:stretch/>
        </p:blipFill>
        <p:spPr>
          <a:xfrm>
            <a:off x="714145" y="5032506"/>
            <a:ext cx="2079651" cy="1442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1" b="50627"/>
          <a:stretch/>
        </p:blipFill>
        <p:spPr>
          <a:xfrm>
            <a:off x="9043199" y="5388993"/>
            <a:ext cx="2947852" cy="257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5"/>
          <a:stretch/>
        </p:blipFill>
        <p:spPr>
          <a:xfrm>
            <a:off x="4679546" y="4967691"/>
            <a:ext cx="2671803" cy="110003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50564" y="4436974"/>
            <a:ext cx="10779436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0969" y="3583092"/>
            <a:ext cx="2486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Low-level</a:t>
            </a:r>
            <a:br>
              <a:rPr lang="en-US" dirty="0"/>
            </a:br>
            <a:r>
              <a:rPr lang="en-US" dirty="0"/>
              <a:t>Programming Languages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43998" y="3592483"/>
            <a:ext cx="2486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High-Level</a:t>
            </a:r>
            <a:br>
              <a:rPr lang="en-US" dirty="0"/>
            </a:br>
            <a:r>
              <a:rPr lang="en-US" dirty="0"/>
              <a:t>Programming Languages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8"/>
          <a:stretch/>
        </p:blipFill>
        <p:spPr>
          <a:xfrm>
            <a:off x="4979613" y="304282"/>
            <a:ext cx="2232774" cy="24016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7346" y="762754"/>
            <a:ext cx="1678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Binary</a:t>
            </a:r>
          </a:p>
          <a:p>
            <a:pPr algn="ctr"/>
            <a:r>
              <a:rPr lang="en-US" dirty="0"/>
              <a:t>(Machine Code)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7823" y="4611576"/>
            <a:ext cx="134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Assembly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577123" y="461157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67832" y="4611576"/>
            <a:ext cx="1168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Python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7" y="550328"/>
            <a:ext cx="2936384" cy="19522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3411" y="221057"/>
            <a:ext cx="2484849" cy="248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72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7860" y="255010"/>
            <a:ext cx="6750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/>
              <a:t>Programação</a:t>
            </a:r>
            <a:r>
              <a:rPr lang="en-US" sz="4400" b="1" dirty="0"/>
              <a:t> - </a:t>
            </a:r>
            <a:r>
              <a:rPr lang="en-US" sz="4400" b="1" dirty="0" err="1"/>
              <a:t>Proprietários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9390" y="1086042"/>
            <a:ext cx="59259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Matlab: $$$$$$ ? (</a:t>
            </a:r>
            <a:r>
              <a:rPr lang="en-US" sz="2400" b="1" dirty="0" err="1"/>
              <a:t>PsychToolbox</a:t>
            </a:r>
            <a:r>
              <a:rPr lang="en-US" sz="2400" b="1" dirty="0"/>
              <a:t> 3)</a:t>
            </a:r>
          </a:p>
          <a:p>
            <a:r>
              <a:rPr lang="en-US" sz="2400" b="1" dirty="0">
                <a:hlinkClick r:id="rId2"/>
              </a:rPr>
              <a:t>www.matworks.com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Presentation: U$ 275 </a:t>
            </a:r>
            <a:r>
              <a:rPr lang="en-US" sz="2400" b="1" dirty="0" err="1"/>
              <a:t>ou</a:t>
            </a:r>
            <a:r>
              <a:rPr lang="en-US" sz="2400" b="1" dirty="0"/>
              <a:t> U$ 100 se </a:t>
            </a:r>
            <a:r>
              <a:rPr lang="en-US" sz="2400" b="1" dirty="0" err="1"/>
              <a:t>estudante</a:t>
            </a:r>
            <a:endParaRPr lang="en-US" sz="2400" b="1" dirty="0"/>
          </a:p>
          <a:p>
            <a:r>
              <a:rPr lang="en-US" sz="2400" b="1" dirty="0">
                <a:hlinkClick r:id="rId3"/>
              </a:rPr>
              <a:t>www.neurobs.com</a:t>
            </a:r>
            <a:endParaRPr lang="en-US" sz="2400" b="1" dirty="0"/>
          </a:p>
        </p:txBody>
      </p:sp>
      <p:pic>
        <p:nvPicPr>
          <p:cNvPr id="9" name="Imag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9" b="37891"/>
          <a:stretch/>
        </p:blipFill>
        <p:spPr bwMode="auto">
          <a:xfrm>
            <a:off x="7125078" y="523272"/>
            <a:ext cx="4950498" cy="225145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40585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9390" y="3451403"/>
            <a:ext cx="50445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/>
              <a:t>Programação</a:t>
            </a:r>
            <a:r>
              <a:rPr lang="en-US" sz="4400" b="1" dirty="0"/>
              <a:t> - Livres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390" y="4303455"/>
            <a:ext cx="530106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GNU Octave (Psychtoolbox 3)</a:t>
            </a:r>
          </a:p>
          <a:p>
            <a:r>
              <a:rPr lang="en-US" sz="2400" b="1" dirty="0">
                <a:hlinkClick r:id="rId2"/>
              </a:rPr>
              <a:t>https://www.gnu.org/software/octave/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Python</a:t>
            </a:r>
          </a:p>
          <a:p>
            <a:r>
              <a:rPr lang="en-US" sz="2400" b="1" dirty="0">
                <a:hlinkClick r:id="rId3"/>
              </a:rPr>
              <a:t>https://www.python.org/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1200" b="1" dirty="0"/>
              <a:t>+  C, C#, C++, DMDX, PEBL</a:t>
            </a:r>
            <a:r>
              <a:rPr lang="mr-IN" sz="1200" b="1" dirty="0"/>
              <a:t>……</a:t>
            </a:r>
            <a:endParaRPr lang="en-US" sz="1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023" y="3521245"/>
            <a:ext cx="5181524" cy="2975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57140C-06AD-B64C-9AF7-66D8EED90DD5}"/>
              </a:ext>
            </a:extLst>
          </p:cNvPr>
          <p:cNvSpPr txBox="1"/>
          <p:nvPr/>
        </p:nvSpPr>
        <p:spPr>
          <a:xfrm>
            <a:off x="497860" y="255010"/>
            <a:ext cx="6750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/>
              <a:t>Programação</a:t>
            </a:r>
            <a:r>
              <a:rPr lang="en-US" sz="4400" b="1" dirty="0"/>
              <a:t> - </a:t>
            </a:r>
            <a:r>
              <a:rPr lang="en-US" sz="4400" b="1" dirty="0" err="1"/>
              <a:t>Proprietários</a:t>
            </a:r>
            <a:endParaRPr lang="en-US" sz="4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2AA79-502F-1648-960D-BD2BA3E803FC}"/>
              </a:ext>
            </a:extLst>
          </p:cNvPr>
          <p:cNvSpPr txBox="1"/>
          <p:nvPr/>
        </p:nvSpPr>
        <p:spPr>
          <a:xfrm>
            <a:off x="529390" y="1086042"/>
            <a:ext cx="59259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Matlab: $$$$$$ ? (</a:t>
            </a:r>
            <a:r>
              <a:rPr lang="en-US" sz="2400" b="1" dirty="0" err="1"/>
              <a:t>PsychToolbox</a:t>
            </a:r>
            <a:r>
              <a:rPr lang="en-US" sz="2400" b="1" dirty="0"/>
              <a:t> 3)</a:t>
            </a:r>
          </a:p>
          <a:p>
            <a:r>
              <a:rPr lang="en-US" sz="2400" b="1" dirty="0">
                <a:hlinkClick r:id="rId5"/>
              </a:rPr>
              <a:t>www.matworks.com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Presentation: U$ 275 </a:t>
            </a:r>
            <a:r>
              <a:rPr lang="en-US" sz="2400" b="1" dirty="0" err="1"/>
              <a:t>ou</a:t>
            </a:r>
            <a:r>
              <a:rPr lang="en-US" sz="2400" b="1" dirty="0"/>
              <a:t> U$ 100 se </a:t>
            </a:r>
            <a:r>
              <a:rPr lang="en-US" sz="2400" b="1" dirty="0" err="1"/>
              <a:t>estudante</a:t>
            </a:r>
            <a:endParaRPr lang="en-US" sz="2400" b="1" dirty="0"/>
          </a:p>
          <a:p>
            <a:r>
              <a:rPr lang="en-US" sz="2400" b="1" dirty="0">
                <a:hlinkClick r:id="rId6"/>
              </a:rPr>
              <a:t>www.neurobs.com</a:t>
            </a:r>
            <a:endParaRPr lang="en-US" sz="2400" b="1" dirty="0"/>
          </a:p>
        </p:txBody>
      </p:sp>
      <p:pic>
        <p:nvPicPr>
          <p:cNvPr id="11" name="Image 7">
            <a:extLst>
              <a:ext uri="{FF2B5EF4-FFF2-40B4-BE49-F238E27FC236}">
                <a16:creationId xmlns:a16="http://schemas.microsoft.com/office/drawing/2014/main" id="{9AE9EA6A-0B8A-8240-83B6-208351F1BAA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9" b="37891"/>
          <a:stretch/>
        </p:blipFill>
        <p:spPr bwMode="auto">
          <a:xfrm>
            <a:off x="7157351" y="412493"/>
            <a:ext cx="4950498" cy="225145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9363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3A3E41-55B0-7743-A00D-6B5013957882}"/>
              </a:ext>
            </a:extLst>
          </p:cNvPr>
          <p:cNvSpPr/>
          <p:nvPr/>
        </p:nvSpPr>
        <p:spPr>
          <a:xfrm>
            <a:off x="8241294" y="3806464"/>
            <a:ext cx="382585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/>
              <a:t>RodRego</a:t>
            </a:r>
            <a:r>
              <a:rPr lang="en-US" sz="2000" b="1" dirty="0"/>
              <a:t> (Dan Dennett)</a:t>
            </a:r>
          </a:p>
          <a:p>
            <a:pPr algn="ctr"/>
            <a:r>
              <a:rPr lang="en-US" sz="2000" b="1" dirty="0"/>
              <a:t>Register Machine Simulator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http://</a:t>
            </a:r>
            <a:r>
              <a:rPr lang="en-US" dirty="0" err="1"/>
              <a:t>proto.atech.tufts.edu</a:t>
            </a:r>
            <a:r>
              <a:rPr lang="en-US" dirty="0"/>
              <a:t>/</a:t>
            </a:r>
            <a:r>
              <a:rPr lang="en-US" dirty="0" err="1"/>
              <a:t>RodRego</a:t>
            </a:r>
            <a:r>
              <a:rPr lang="en-US" dirty="0"/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6CEC2-6909-5140-873F-5D28B95BC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75" y="115723"/>
            <a:ext cx="7905569" cy="65459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074841-4449-E243-9753-3C4C7699C7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5966B-A97F-9F41-8B73-4728B7877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42428" y="1282587"/>
            <a:ext cx="1998953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51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2437" y="1178433"/>
            <a:ext cx="64302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E-Prime: U$ 1200</a:t>
            </a:r>
          </a:p>
          <a:p>
            <a:r>
              <a:rPr lang="en-US" sz="2400" b="1" dirty="0">
                <a:hlinkClick r:id="rId2"/>
              </a:rPr>
              <a:t>https://pstnet.com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Paradigm: U$ 700 </a:t>
            </a:r>
            <a:r>
              <a:rPr lang="en-US" sz="2400" b="1" dirty="0" err="1"/>
              <a:t>ou</a:t>
            </a:r>
            <a:r>
              <a:rPr lang="en-US" sz="2400" b="1" dirty="0"/>
              <a:t> U$ 70 (2 </a:t>
            </a:r>
            <a:r>
              <a:rPr lang="en-US" sz="2400" b="1" dirty="0" err="1"/>
              <a:t>anos</a:t>
            </a:r>
            <a:r>
              <a:rPr lang="en-US" sz="2400" b="1" dirty="0"/>
              <a:t>) se </a:t>
            </a:r>
            <a:r>
              <a:rPr lang="en-US" sz="2400" b="1" dirty="0" err="1"/>
              <a:t>estudante</a:t>
            </a:r>
            <a:endParaRPr lang="en-US" sz="2400" b="1" dirty="0"/>
          </a:p>
          <a:p>
            <a:r>
              <a:rPr lang="en-US" sz="2400" b="1" dirty="0">
                <a:hlinkClick r:id="rId3"/>
              </a:rPr>
              <a:t>http://paradigmexperiments.com</a:t>
            </a:r>
            <a:endParaRPr lang="en-US" sz="2400" b="1" dirty="0"/>
          </a:p>
          <a:p>
            <a:endParaRPr lang="en-US" sz="1200" b="1" dirty="0"/>
          </a:p>
          <a:p>
            <a:r>
              <a:rPr lang="en-US" sz="1200" b="1" dirty="0"/>
              <a:t>+ </a:t>
            </a:r>
            <a:r>
              <a:rPr lang="en-US" sz="1200" b="1" dirty="0" err="1"/>
              <a:t>Superlab</a:t>
            </a:r>
            <a:r>
              <a:rPr lang="en-US" sz="1200" b="1" dirty="0"/>
              <a:t>, Experiment Builder, </a:t>
            </a:r>
            <a:r>
              <a:rPr lang="en-US" sz="1200" b="1" dirty="0" err="1"/>
              <a:t>Tobii</a:t>
            </a:r>
            <a:r>
              <a:rPr lang="en-US" sz="1200" b="1" dirty="0"/>
              <a:t> Studio </a:t>
            </a:r>
            <a:r>
              <a:rPr lang="en-US" sz="1200" b="1" dirty="0" err="1"/>
              <a:t>etc</a:t>
            </a:r>
            <a:r>
              <a:rPr lang="mr-IN" sz="1200" b="1" dirty="0"/>
              <a:t>…</a:t>
            </a:r>
            <a:r>
              <a:rPr lang="en-US" sz="1200" b="1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3329" y="366492"/>
            <a:ext cx="55663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Builders - </a:t>
            </a:r>
            <a:r>
              <a:rPr lang="en-US" sz="4400" b="1" dirty="0" err="1"/>
              <a:t>Proprietários</a:t>
            </a:r>
            <a:endParaRPr lang="en-US" sz="4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582" y="207056"/>
            <a:ext cx="4403367" cy="274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29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6983" y="4534819"/>
            <a:ext cx="57150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PsyScope</a:t>
            </a:r>
            <a:r>
              <a:rPr lang="en-US" sz="2400" b="1" dirty="0"/>
              <a:t> B77 / New </a:t>
            </a:r>
            <a:r>
              <a:rPr lang="en-US" sz="2400" b="1" dirty="0" err="1"/>
              <a:t>PsyScope</a:t>
            </a:r>
            <a:r>
              <a:rPr lang="en-US" sz="2400" b="1" dirty="0"/>
              <a:t> (Beta) </a:t>
            </a:r>
            <a:r>
              <a:rPr lang="mr-IN" sz="2400" b="1" dirty="0"/>
              <a:t>–</a:t>
            </a:r>
            <a:r>
              <a:rPr lang="en-US" sz="2400" b="1" dirty="0"/>
              <a:t> Mac</a:t>
            </a:r>
          </a:p>
          <a:p>
            <a:r>
              <a:rPr lang="en-US" sz="2400" b="1" dirty="0">
                <a:hlinkClick r:id="rId2"/>
              </a:rPr>
              <a:t>http://psy.ck.sissa.it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Open Sesame - </a:t>
            </a:r>
            <a:r>
              <a:rPr lang="en-US" sz="2400" b="1" dirty="0" err="1"/>
              <a:t>Multiplataforma</a:t>
            </a:r>
            <a:endParaRPr lang="en-US" sz="2400" b="1" dirty="0"/>
          </a:p>
          <a:p>
            <a:r>
              <a:rPr lang="en-US" sz="2400" b="1" dirty="0">
                <a:hlinkClick r:id="rId3"/>
              </a:rPr>
              <a:t>https://osdoc.cogsci.nl/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7875" y="3722878"/>
            <a:ext cx="38601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Builders - Livres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08" y="3668546"/>
            <a:ext cx="5181524" cy="2805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995D1E-6F44-F143-9307-4D677F52E97F}"/>
              </a:ext>
            </a:extLst>
          </p:cNvPr>
          <p:cNvSpPr txBox="1"/>
          <p:nvPr/>
        </p:nvSpPr>
        <p:spPr>
          <a:xfrm>
            <a:off x="462437" y="1178433"/>
            <a:ext cx="64302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E-Prime: U$ 1200</a:t>
            </a:r>
          </a:p>
          <a:p>
            <a:r>
              <a:rPr lang="en-US" sz="2400" b="1" dirty="0">
                <a:hlinkClick r:id="rId5"/>
              </a:rPr>
              <a:t>https://pstnet.com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Paradigm: U$ 700 </a:t>
            </a:r>
            <a:r>
              <a:rPr lang="en-US" sz="2400" b="1" dirty="0" err="1"/>
              <a:t>ou</a:t>
            </a:r>
            <a:r>
              <a:rPr lang="en-US" sz="2400" b="1" dirty="0"/>
              <a:t> U$ 70 (2 </a:t>
            </a:r>
            <a:r>
              <a:rPr lang="en-US" sz="2400" b="1" dirty="0" err="1"/>
              <a:t>anos</a:t>
            </a:r>
            <a:r>
              <a:rPr lang="en-US" sz="2400" b="1" dirty="0"/>
              <a:t>) se </a:t>
            </a:r>
            <a:r>
              <a:rPr lang="en-US" sz="2400" b="1" dirty="0" err="1"/>
              <a:t>estudante</a:t>
            </a:r>
            <a:endParaRPr lang="en-US" sz="2400" b="1" dirty="0"/>
          </a:p>
          <a:p>
            <a:r>
              <a:rPr lang="en-US" sz="2400" b="1" dirty="0">
                <a:hlinkClick r:id="rId6"/>
              </a:rPr>
              <a:t>http://paradigmexperiments.com</a:t>
            </a:r>
            <a:endParaRPr lang="en-US" sz="2400" b="1" dirty="0"/>
          </a:p>
          <a:p>
            <a:endParaRPr lang="en-US" sz="1200" b="1" dirty="0"/>
          </a:p>
          <a:p>
            <a:r>
              <a:rPr lang="en-US" sz="1200" b="1" dirty="0"/>
              <a:t>+ </a:t>
            </a:r>
            <a:r>
              <a:rPr lang="en-US" sz="1200" b="1" dirty="0" err="1"/>
              <a:t>Superlab</a:t>
            </a:r>
            <a:r>
              <a:rPr lang="en-US" sz="1200" b="1" dirty="0"/>
              <a:t>, Experiment Builder, </a:t>
            </a:r>
            <a:r>
              <a:rPr lang="en-US" sz="1200" b="1" dirty="0" err="1"/>
              <a:t>Tobii</a:t>
            </a:r>
            <a:r>
              <a:rPr lang="en-US" sz="1200" b="1" dirty="0"/>
              <a:t> Studio </a:t>
            </a:r>
            <a:r>
              <a:rPr lang="en-US" sz="1200" b="1" dirty="0" err="1"/>
              <a:t>etc</a:t>
            </a:r>
            <a:r>
              <a:rPr lang="mr-IN" sz="1200" b="1" dirty="0"/>
              <a:t>…</a:t>
            </a:r>
            <a:r>
              <a:rPr lang="en-US" sz="1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3AD3F-06C9-D944-9D3A-A1CCE452B9F0}"/>
              </a:ext>
            </a:extLst>
          </p:cNvPr>
          <p:cNvSpPr txBox="1"/>
          <p:nvPr/>
        </p:nvSpPr>
        <p:spPr>
          <a:xfrm>
            <a:off x="443329" y="366492"/>
            <a:ext cx="55663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Builders - </a:t>
            </a:r>
            <a:r>
              <a:rPr lang="en-US" sz="4400" b="1" dirty="0" err="1"/>
              <a:t>Proprietários</a:t>
            </a:r>
            <a:endParaRPr lang="en-US" sz="4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6DC062-D0C1-854C-B813-13A0C186A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582" y="207056"/>
            <a:ext cx="4403367" cy="274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59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36176" y="1463602"/>
            <a:ext cx="261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hlinkClick r:id="rId2"/>
              </a:rPr>
              <a:t>www.psychopy.org</a:t>
            </a:r>
            <a:endParaRPr lang="en-US" sz="2400" b="1" dirty="0"/>
          </a:p>
        </p:txBody>
      </p:sp>
      <p:pic>
        <p:nvPicPr>
          <p:cNvPr id="9" name="Imag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89" y="3593431"/>
            <a:ext cx="5855368" cy="2948333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1311657" y="371643"/>
            <a:ext cx="2736196" cy="963407"/>
            <a:chOff x="247132" y="3990618"/>
            <a:chExt cx="7196405" cy="2690567"/>
          </a:xfrm>
        </p:grpSpPr>
        <p:pic>
          <p:nvPicPr>
            <p:cNvPr id="11" name="Shape 2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247132" y="3990618"/>
              <a:ext cx="7164269" cy="269056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693185" y="3990618"/>
              <a:ext cx="1750352" cy="613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031" y="2428113"/>
            <a:ext cx="2926822" cy="926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5685" y="3382420"/>
            <a:ext cx="361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linkClick r:id="rId6"/>
              </a:rPr>
              <a:t>https://discourse.psychopy.org/</a:t>
            </a:r>
            <a:endParaRPr lang="en-US" sz="2000" b="1" dirty="0"/>
          </a:p>
        </p:txBody>
      </p:sp>
      <p:pic>
        <p:nvPicPr>
          <p:cNvPr id="15" name="Picture 1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 b="5223"/>
          <a:stretch>
            <a:fillRect/>
          </a:stretch>
        </p:blipFill>
        <p:spPr bwMode="auto">
          <a:xfrm>
            <a:off x="-272443" y="4396420"/>
            <a:ext cx="4651940" cy="242489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476069" y="6269616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hlinkClick r:id="rId8"/>
              </a:rPr>
              <a:t>www.raspberrypi.org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15789" y="371643"/>
            <a:ext cx="524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b="1" dirty="0"/>
              <a:t>- O Projeto iniciou em 2003 e passou a ser completamente multiplataforma em 2009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15789" y="1218343"/>
            <a:ext cx="5245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b="1" dirty="0"/>
              <a:t>- </a:t>
            </a:r>
            <a:r>
              <a:rPr lang="pt-PT" sz="2000" b="1" dirty="0" err="1"/>
              <a:t>Toolbox</a:t>
            </a:r>
            <a:r>
              <a:rPr lang="pt-PT" sz="2000" b="1" dirty="0"/>
              <a:t> livre para </a:t>
            </a:r>
            <a:r>
              <a:rPr lang="pt-PT" sz="2000" b="1" dirty="0" err="1"/>
              <a:t>Python</a:t>
            </a:r>
            <a:endParaRPr lang="pt-PT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015789" y="2509342"/>
            <a:ext cx="524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b="1" dirty="0"/>
              <a:t>- Por ser um projeto e livre, é difícil dar suporte a todos os hardwares e ainda tem bugs!!!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15789" y="1737957"/>
            <a:ext cx="5245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b="1" dirty="0"/>
              <a:t>- Por ser aberto, é constantemente atualizado</a:t>
            </a:r>
          </a:p>
        </p:txBody>
      </p:sp>
    </p:spTree>
    <p:extLst>
      <p:ext uri="{BB962C8B-B14F-4D97-AF65-F5344CB8AC3E}">
        <p14:creationId xmlns:p14="http://schemas.microsoft.com/office/powerpoint/2010/main" val="755039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3190</TotalTime>
  <Words>841</Words>
  <Application>Microsoft Macintosh PowerPoint</Application>
  <PresentationFormat>Widescreen</PresentationFormat>
  <Paragraphs>186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Kalinga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Arquitetura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Thiago Motta</dc:creator>
  <cp:lastModifiedBy>Thiago Motta</cp:lastModifiedBy>
  <cp:revision>64</cp:revision>
  <cp:lastPrinted>2017-10-06T20:27:58Z</cp:lastPrinted>
  <dcterms:created xsi:type="dcterms:W3CDTF">2017-10-04T03:43:01Z</dcterms:created>
  <dcterms:modified xsi:type="dcterms:W3CDTF">2018-10-20T03:39:39Z</dcterms:modified>
</cp:coreProperties>
</file>